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5" Type="http://schemas.openxmlformats.org/officeDocument/2006/relationships/tableStyles" Target="tableStyles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5A4AF-8B89-4A52-8608-A585BD1AEB40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0B9B-DE99-47F2-B989-33804F34870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5A4AF-8B89-4A52-8608-A585BD1AEB40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0B9B-DE99-47F2-B989-33804F34870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5A4AF-8B89-4A52-8608-A585BD1AEB40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0B9B-DE99-47F2-B989-33804F348708}" type="slidenum">
              <a:rPr lang="ru-RU" smtClean="0"/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5A4AF-8B89-4A52-8608-A585BD1AEB40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0B9B-DE99-47F2-B989-33804F34870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5A4AF-8B89-4A52-8608-A585BD1AEB40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0B9B-DE99-47F2-B989-33804F348708}" type="slidenum">
              <a:rPr lang="ru-RU" smtClean="0"/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5A4AF-8B89-4A52-8608-A585BD1AEB40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0B9B-DE99-47F2-B989-33804F34870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5A4AF-8B89-4A52-8608-A585BD1AEB40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0B9B-DE99-47F2-B989-33804F34870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5A4AF-8B89-4A52-8608-A585BD1AEB40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0B9B-DE99-47F2-B989-33804F34870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5A4AF-8B89-4A52-8608-A585BD1AEB40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0B9B-DE99-47F2-B989-33804F34870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5A4AF-8B89-4A52-8608-A585BD1AEB40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0B9B-DE99-47F2-B989-33804F34870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5A4AF-8B89-4A52-8608-A585BD1AEB40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0B9B-DE99-47F2-B989-33804F34870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5A4AF-8B89-4A52-8608-A585BD1AEB40}" type="datetimeFigureOut">
              <a:rPr lang="ru-RU" smtClean="0"/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0B9B-DE99-47F2-B989-33804F34870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5A4AF-8B89-4A52-8608-A585BD1AEB40}" type="datetimeFigureOut">
              <a:rPr lang="ru-RU" smtClean="0"/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0B9B-DE99-47F2-B989-33804F34870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5A4AF-8B89-4A52-8608-A585BD1AEB40}" type="datetimeFigureOut">
              <a:rPr lang="ru-RU" smtClean="0"/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0B9B-DE99-47F2-B989-33804F34870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5A4AF-8B89-4A52-8608-A585BD1AEB40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0B9B-DE99-47F2-B989-33804F34870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0B9B-DE99-47F2-B989-33804F348708}" type="slidenum">
              <a:rPr lang="ru-RU" smtClean="0"/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5A4AF-8B89-4A52-8608-A585BD1AEB40}" type="datetimeFigureOut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5A4AF-8B89-4A52-8608-A585BD1AEB40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F20B9B-DE99-47F2-B989-33804F348708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7644" y="1556292"/>
            <a:ext cx="10228217" cy="5197205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 совет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РАБОТЫ ШКОЛЫ за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2023-2024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УЧ. ГОД. 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ВВЕДЕНИЕФЕДЕРАЛЬНЫХ ОСНОВНЫХ 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 ПРОГРАММ. 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ДЕЙСТВУЮЩЕГО ЗАКОНОДАТЕЛЬСТВА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СФЕРЕ  ОБРАЗОВАНИЯ. 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августа 2024 года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2800" dirty="0"/>
          </a:p>
        </p:txBody>
      </p:sp>
      <p:pic>
        <p:nvPicPr>
          <p:cNvPr id="5" name="Picture 3" descr="QkvafVooPcj9CuhiWH-vepwvk07_HO928f7p_fKXtyzXsktzOaXWmAZcNia_8d1Nxl8_0sDkvdAHjXVmnIWfQKep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12997" cy="1556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312997" y="355963"/>
            <a:ext cx="98885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центр образования №1 г. Пензы</a:t>
            </a:r>
            <a:b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05395" y="1102398"/>
            <a:ext cx="9300754" cy="5127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Вариативная часть</a:t>
            </a:r>
            <a:r>
              <a:rPr lang="ru-RU" u="sng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u="sng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ru-RU" u="sng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«Детские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объединения»;</a:t>
            </a:r>
            <a:b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«Школьные медиа».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	 Воспитательная деятельность реализуется на уроках,  во  внеурочных мероприятиях,  при организации работы с  семьёй,  во взаимодействии с организациями и ведомствами, входящими в систему профилактики согласно ФЗ №120 «Об основах системы профилактики безнадзорности и правонарушений среди несовершеннолетних», исполнении законодательных актов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Основные виды, формы и содержание деятельности с коллективом учащихся базируется на принципах личностно- ориентированного подхода к каждому обучающемуся на индивидуальном уровне, на уровне классов, на школьном уровне, на внешкольном уровне. И с первых дней пребывания подростка в школе принимались необходимые  меры для скорейшей адаптации ребёнка в школе. 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8194" y="650630"/>
            <a:ext cx="10032275" cy="5286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Основными  направлениями анализа  </a:t>
            </a:r>
            <a:br>
              <a:rPr lang="ru-RU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воспитательного </a:t>
            </a:r>
            <a:r>
              <a:rPr lang="ru-RU" sz="24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процесса в школе является</a:t>
            </a:r>
            <a:r>
              <a:rPr lang="ru-RU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1" dirty="0" smtClean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ctr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schemeClr val="accent2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Анализ результатов воспитания, социализации и саморазвития школьников классного коллектива.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Анализ совместной деятельности обучающихся и взрослых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итогам 2023-2024 учебного года на торжественной линейке, посвященной окончанию учебного года «Последний звонок» 51 обучающихся с 5-11 классы были  награждены грамотами и благодарственными письмами за творческие успехи, прилежание в учебе, трудолюбие, спортивные достижения, активную жизненную позицию.  Вовлечение обучающихся в общешкольные мероприятия по итогам анализа составила 79% . Общешкольные мероприятия  проходят интересно, но степень активности классов в жизни школы, естественно, разная. 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0262" y="829865"/>
            <a:ext cx="9980024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Актуальным остается проведение совместных мероприятий как усилиями самих педагогов, так и с другими организациями, ведомствами и учреждениями по разным направлениям деятельности школы. В школе созданы волонтерские отряды, отряды в рамках модуля “Детские общественные объединения”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Юнармия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ЮИД в рамках объединения «Регион-58», в рамках объединения “Росток”, школьный спортивный клуб “Горизонт” в рамках объединения “Спортивный Олимп”). В течение последних двух лет в школе наблюдается положительная динамика роста спортивных достижений по футболу, хоккею, легкой атлетике, сдачи норм ГТО обучающихся школы. Руководители объединений творчески и умело подошли к подготовке ребят к выступлению, участию в мероприятиях, соревнованиях как на предварительном этапе, так и на муниципальном уровне. Мероприятия проходили на высокой эмоциональной волне, результатом которого явилось дальнейшее плодотворное сотрудничество представителей ведомств со школой с целью формирования у воспитанников Центра образования№1 гражданско- патриотической позиции, воспитания законопослушной личности.  Школа постоянно ищет инновационные технологии работы с обучающимися и родителями.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9004" y="323342"/>
            <a:ext cx="11129555" cy="6411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Обязательным условием организации внеурочной деятельности является ее воспитательная направленность, соотнесенность с рабочей программой воспитания образовательной организации» (Письмо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05.07.2022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ТВ-1290/03). В связи с данными рекомендациями с начала учебного года реализуются внеурочное занятие «Разговоры о важном», направленные на развитие ценностного отношения школьников к своей родине - России, населяющим ее людям, ее уникальной истории, богатой природе и великой культуре. Занятия проводятся строго по графику - каждый понедельник, по темам предложенным Министерством образования. Темы и содержание занятий определены с разбивкой по классам. Высокий уровень активности при проведении внеурочных занятий наблюдался: в 8А, 9Б классах; средний уровень активности в 6-7, 8Б, 9А, 9Б, 9В, 10-х и 11 классах.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</a:rPr>
              <a:t>В соответствии с рекомендациями федеральных органов власти в этом году каждый</a:t>
            </a:r>
            <a:br>
              <a:rPr lang="ru-RU" dirty="0" smtClean="0">
                <a:latin typeface="Times New Roman" panose="02020603050405020304" pitchFamily="18" charset="0"/>
                <a:ea typeface="SimSun" pitchFamily="2" charset="-122"/>
              </a:rPr>
            </a:br>
            <a:r>
              <a:rPr lang="ru-RU" dirty="0" smtClean="0">
                <a:latin typeface="Times New Roman" panose="02020603050405020304" pitchFamily="18" charset="0"/>
              </a:rPr>
              <a:t>понедельник  в учебные дни осуществляется торжественный вынос Государственного флага РФ и исполнение Государственного гимна РФ знаменными группами из числа активистов- старшеклассников.</a:t>
            </a:r>
            <a:br>
              <a:rPr lang="ru-RU" dirty="0">
                <a:latin typeface="Times New Roman" panose="02020603050405020304" pitchFamily="18" charset="0"/>
                <a:ea typeface="SimSun" pitchFamily="2" charset="-122"/>
              </a:rPr>
            </a:br>
            <a:r>
              <a:rPr lang="ru-RU" dirty="0">
                <a:latin typeface="Times New Roman" panose="02020603050405020304" pitchFamily="18" charset="0"/>
                <a:ea typeface="SimSun" pitchFamily="2" charset="-122"/>
              </a:rPr>
              <a:t>21 февраля состоялось открытие организации в школе «Движение е Первых». В данную организацию  вступили воспитанники школы в количестве 30 человек из разных классов.</a:t>
            </a:r>
            <a:endParaRPr lang="ru-RU" dirty="0">
              <a:latin typeface="Times New Roman" panose="02020603050405020304" pitchFamily="18" charset="0"/>
              <a:ea typeface="SimSun" pitchFamily="2" charset="-122"/>
            </a:endParaRPr>
          </a:p>
          <a:p>
            <a:r>
              <a:rPr lang="ru-RU" dirty="0">
                <a:latin typeface="Times New Roman" panose="02020603050405020304" pitchFamily="18" charset="0"/>
                <a:ea typeface="SimSun" pitchFamily="2" charset="-122"/>
              </a:rPr>
              <a:t>Анализ и изучение работы классных руководителей с классным коллективом показал, что деятельность большинства классных коллективов направлена на реализацию общешкольных и социально значимых задач.</a:t>
            </a:r>
            <a:endParaRPr lang="ru-RU" dirty="0">
              <a:latin typeface="Times New Roman" panose="02020603050405020304" pitchFamily="18" charset="0"/>
              <a:ea typeface="SimSun" pitchFamily="2" charset="-122"/>
            </a:endParaRPr>
          </a:p>
          <a:p>
            <a:r>
              <a:rPr lang="ru-RU" dirty="0">
                <a:latin typeface="Times New Roman" panose="02020603050405020304" pitchFamily="18" charset="0"/>
                <a:ea typeface="SimSun" pitchFamily="2" charset="-122"/>
              </a:rPr>
              <a:t>	Классные руководители исследуют состояние и эффективность воспитательного</a:t>
            </a:r>
            <a:endParaRPr lang="ru-RU" dirty="0">
              <a:latin typeface="Times New Roman" panose="02020603050405020304" pitchFamily="18" charset="0"/>
              <a:ea typeface="SimSun" pitchFamily="2" charset="-122"/>
            </a:endParaRPr>
          </a:p>
          <a:p>
            <a:r>
              <a:rPr lang="ru-RU" dirty="0">
                <a:latin typeface="Times New Roman" panose="02020603050405020304" pitchFamily="18" charset="0"/>
                <a:ea typeface="SimSun" pitchFamily="2" charset="-122"/>
              </a:rPr>
              <a:t>процесса в классе, пользуясь методиками определения уровня воспитанности</a:t>
            </a:r>
            <a:endParaRPr lang="ru-RU" dirty="0">
              <a:latin typeface="Times New Roman" panose="02020603050405020304" pitchFamily="18" charset="0"/>
              <a:ea typeface="SimSun" pitchFamily="2" charset="-122"/>
            </a:endParaRPr>
          </a:p>
          <a:p>
            <a:r>
              <a:rPr lang="ru-RU" dirty="0">
                <a:latin typeface="Times New Roman" panose="02020603050405020304" pitchFamily="18" charset="0"/>
                <a:ea typeface="SimSun" pitchFamily="2" charset="-122"/>
              </a:rPr>
              <a:t>классного коллектива (и отдельно каждого ученика класса) во внешне поведенческом</a:t>
            </a:r>
            <a:endParaRPr lang="ru-RU" dirty="0">
              <a:latin typeface="Times New Roman" panose="02020603050405020304" pitchFamily="18" charset="0"/>
              <a:ea typeface="SimSun" pitchFamily="2" charset="-122"/>
            </a:endParaRPr>
          </a:p>
          <a:p>
            <a:r>
              <a:rPr lang="ru-RU" dirty="0">
                <a:latin typeface="Times New Roman" panose="02020603050405020304" pitchFamily="18" charset="0"/>
                <a:ea typeface="SimSun" pitchFamily="2" charset="-122"/>
              </a:rPr>
              <a:t>аспекте, изучают уровень развития коллектива</a:t>
            </a:r>
            <a:endParaRPr lang="ru-RU" dirty="0">
              <a:latin typeface="Times New Roman" panose="02020603050405020304" pitchFamily="18" charset="0"/>
              <a:ea typeface="SimSun" pitchFamily="2" charset="-122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5578" y="816941"/>
            <a:ext cx="9313817" cy="3861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3"/>
            </a:pPr>
            <a:r>
              <a:rPr lang="ru-RU" sz="20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 воспитательным процессом в образовательной организации. </a:t>
            </a:r>
            <a:endParaRPr lang="ru-RU" sz="2000" b="1" dirty="0" smtClean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solidFill>
                <a:schemeClr val="accent2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"/>
              <a:tabLst>
                <a:tab pos="2667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Большинство педагогов имеют четкое представление о нормативно- методических документах, регулирующих воспитательный процесс в школе, о своих должностных обязанностях и правах, сфере свой ответственности.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"/>
              <a:tabLst>
                <a:tab pos="2667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Администрацией создаются условия для профессионального роста педагогов в сфере воспитания (курсы повышения квалификации, участие в панораме педагогического опыта, интерактивные обучающие семинары,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вебинары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форумы и т.д.).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"/>
              <a:tabLst>
                <a:tab pos="2667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Разработаны и пошагово внедряются критерии оценки качества деятельности классных руководителей со своими воспитанниками.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04948" y="995898"/>
            <a:ext cx="11077303" cy="3406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4"/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Ресурсное обеспечение воспитательного процесса.</a:t>
            </a:r>
            <a:endParaRPr lang="ru-RU" dirty="0">
              <a:solidFill>
                <a:schemeClr val="accent2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школе имеются  условия для организации воспитательной работы, проведения мероприятий, спортивных соревнований, организации встреч с интересными людьми, культурологических, гражданско- патриотических и профилактических мероприятий. Используется малый спортивный и тренажерные залы. Для проведения различного рода мероприятий активно используется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конференцзал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 соответствии с современными требованиями к обеспечению учебно- воспитательного процесса школа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информатизирована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Активно используются ресурсы социальных партнеров как на школьном, так и внешкольном уровнях. С каждым годом совершенствуется материальная база школы. Организация полноценной воспитательной деятельности осложнена дефицитом (нет педагога организатора, педагогов дополнительного образования по  туристско- краеведческому, техническому, театральному направлениях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31966" y="1132832"/>
            <a:ext cx="8817428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Особое  место занимает  профилактическая работа с нашими обучающимися и родителями, а также взаимодействие с представителями социума. Какие же  результаты за истекший год, какие выявлены проблемы, над которыми предстоит работать педагогическому коллективу и проект направленных на это управленческих решений. 	Профилактическая работа ведется на уровне администрации школы, классных руководителей, социальных педагогов, педагогов психологов. Информационно-просветительские и воспитательные меры  осуществлялись в комплексе  с профилактической  работой с учащимися и их семьями. Для нас это очень важно, так как  в МБОУ центре образования № 1 г. Пензы по сей день стоит проблема детей «группы риска», которая по сей день несет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предупредительный межведомственный профилактический характер взаимодействия. С целью выявления несовершеннолетних находящихся в социально опасном положении, в трудной жизненной ситуации осуществляется </a:t>
            </a:r>
            <a:r>
              <a:rPr lang="zh-CN" alt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алгоритм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несовершеннолетними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семьями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В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начале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учебного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также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мере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поступления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школу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собирается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полная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учащихся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семьях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7646" y="1152993"/>
            <a:ext cx="8386354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школе действует Совет профилактики, проведено 5 заседаний,   61 заседание профилактического консилиума- основная  цель, которого оказания своевременной и квалифицированной помощи подросткам и (или )их семьям, попавшим в сложные социальные, семейные, педагогические и прочие ситуации. На заседании Совета профилактики рассматриваются не только вопросы, связанные с  учебой, посещаемостью, совершением правонарушений и т. д., но и выявляются учащиеся и их семьи, которые находятся на первой стадии неблагополучия (маркеры первичного состояния). С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огласно заключения о проведенной индивидуальной профилактической работе в 2023-2024 учебном году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внутришкольный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учет  поставлено 26 учащихся.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2698" y="526037"/>
            <a:ext cx="9679577" cy="5954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течение учебного года на школьном уровне:  ежемесячно организовывались встречи с сотрудниками правоохранительных органов (ОП, УНК и т.д.); правовые всеобучи, Уроки профилактики, Уроки безопасности, День профилактики и т.д. Следует отметить что на протяжении 3-х лет проводятся совместные мероприятия со специалистами  ГАУ ПО «ММЦ» Пензенской области: участие в дискуссионных площадках «Разговоры о важном» различной профилактической  тематике(посещено в течение года 3), участие наших волонтеров в акциях «Нет- терроризму!», «Стоп - наркотик» по зачистке стен учреждений от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пронаркотической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информации.  </a:t>
            </a:r>
            <a:r>
              <a:rPr lang="ru-RU" dirty="0">
                <a:latin typeface="Calibri" panose="020F0502020204030204" pitchFamily="34" charset="0"/>
                <a:ea typeface="SimSun" pitchFamily="2" charset="-122"/>
                <a:cs typeface="Times New Roman" panose="02020603050405020304" pitchFamily="18" charset="0"/>
              </a:rPr>
              <a:t>Ежегодно организуется   ЕМ СПТ учащихся 7-11 классов , по результатам которого, корректируется индивидуально- профилактическая работа с обучающимися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вошедшие в группы явного и латентного риска: высокого и высочайшего риска.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Психологическое обследование  учащихся, проводимое в начале каждого учебного года, показало, что к нам поступают дети с нарушениями эмоциональной сферы: они психически неустойчивы, непредсказуемы в своих действиях, неспособны адекватно оценивать свое поведение.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Liberation Serif" panose="02020603050405020304"/>
                <a:cs typeface="Times New Roman" panose="02020603050405020304" pitchFamily="18" charset="0"/>
              </a:rPr>
              <a:t>         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личности подростков, как правило, отсутствует переживание состояния успеха, личного достижения. Большинство из них пребывает в стрессовом состоянии: у них отмечается высокий уровень тревожности, раздражительности, импульсивность или замкнутость, недоверие, заторможенность. Основная часть ребят имеет низкий интеллектуальный уровень.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92776" y="923826"/>
            <a:ext cx="9052560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Безусловно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чувствуем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ответственность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детьми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которые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приходят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нам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родителями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руководителями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которые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верят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рекомендуют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качестве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определенного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реабилитационного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центра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ищут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новые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технологии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обучении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ищем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интересные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общения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нестандартные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подходы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взаимодействии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того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чтобы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ребенок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доверился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нам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поверил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себя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свои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силы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проникся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обществу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очень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важно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ситуация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успеха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приводит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только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положительным</a:t>
            </a:r>
            <a:r>
              <a:rPr lang="en-US" altLang="zh-CN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результатам</a:t>
            </a:r>
            <a:r>
              <a:rPr lang="en-US" altLang="zh-CN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Сложность контингента обучающихся в школе детей подтверждает «Социальный портрет школы». Ежегодная сменяемость контингента школьников составляет от 20 до 30 %, большинство учащихся переходят в нашу школу из-за сложностей в общении с учителями или одноклассниками в своих бывших школах, педагогической и социальной запущенностью, с низкой мотивацией к учебе.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В целом детей, обучающихся в МБОУ центре образования № 1 г. Пензы можно охарактеризовать как особо нуждающихся в индивидуальном подходе, внимании родителей, педагогов и окружающего социума.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257" y="145502"/>
            <a:ext cx="10444994" cy="5131891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частью в соответствии с системой </a:t>
            </a:r>
            <a:r>
              <a:rPr lang="ru-RU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внутришкольного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контроля отслеживались и контролировались вопросы:</a:t>
            </a:r>
            <a:b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успеваемости и качество знаний учащихся через проведение контрольных работ</a:t>
            </a:r>
            <a:b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различной направленности (промежуточные, директорские, диагностические, по итогам четверти, первого полугодия) и посещение уроков. </a:t>
            </a:r>
            <a:b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первом полугодии и третьей четверти 2023-2024 </a:t>
            </a:r>
            <a:r>
              <a:rPr lang="ru-RU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уч.года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была усилена работа по подготовке учащихся к ГИА, в связи с этим неоднократно проводились диагностические контрольные работы в выпускных классах, в форме репетиций к ЕГЭ, ГВЭ, ОГЭ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Был составлен график дополнительных занятий (по всем предметам) по подготовке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 к ГИА. В ноябре 2023 года проводилась репетиция итогового сочинения в 11 классах для успешной подготовки выпускников к получению допуска к ГИА, проводились диагностические контрольные работы в 9, 11 классах в форме репетиции к ГИА.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" name="Picture 3" descr="QkvafVooPcj9CuhiWH-vepwvk07_HO928f7p_fKXtyzXsktzOaXWmAZcNia_8d1Nxl8_0sDkvdAHjXVmnIWfQKep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691" cy="1090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936" y="3126925"/>
            <a:ext cx="9400847" cy="373107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2696" y="488635"/>
            <a:ext cx="11103429" cy="582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 работы педагогического коллектива, реализация  индивидуальных планов показал следующее:  работа  с учащимися, имеющие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делинквентное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девиантное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поведение, проводится всем коллективом школы: на уроках, переменах, внеурочное время,  при организации профилактических,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профориентационных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мероприятиях,  и во взаимодействии с организациями и ведомствами, входящими в систему профилактики.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Основными формами работы являются: индивидуально – профилактическая деятельность, групповая работа с детьми и родителями, включение подростков и родителей в широкую общественно - полезную деятельность. Поэтому,  </a:t>
            </a:r>
            <a:r>
              <a:rPr lang="ru-RU" dirty="0">
                <a:latin typeface="Times New Roman" panose="02020603050405020304" pitchFamily="18" charset="0"/>
                <a:ea typeface="Liberation Serif" panose="02020603050405020304"/>
                <a:cs typeface="Times New Roman" panose="02020603050405020304" pitchFamily="18" charset="0"/>
              </a:rPr>
              <a:t>для более  слаженной и системной работы  классных руководителей, социальных педагогов, педагогов психологов важно вовремя выявить неблагополучие ребенка, находящегося в трудной жизненной ситуации, в опасном положении, учитывая все факторы риска,  принять все необходимые меры в работе с семьей: осуществлять социально - психолого- педагогическое сопровождение несовершеннолетнего и его семьи (см. алгоритм работы с несовершеннолетними и их семьями группы риска). 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Регулярно проводится мониторинг вновь прибывших учащихся и семей, находящихся в трудной жизненной ситуации. Каждый подросток, состоящий на профилактическом учёте, имеет наставника из числа педагогического коллектива,  индивидуальная работа  ведется с учетом   степени антиобщественной деформации личности. Оформляются дневники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педагогических наблюдений, где отражается проводимая индивидуальная работа, прослеживается динамика развития личности подростка. </a:t>
            </a:r>
            <a:r>
              <a:rPr lang="ru-RU" dirty="0">
                <a:latin typeface="Times New Roman" panose="02020603050405020304" pitchFamily="18" charset="0"/>
                <a:ea typeface="Liberation Serif" panose="02020603050405020304"/>
                <a:cs typeface="Times New Roman" panose="02020603050405020304" pitchFamily="18" charset="0"/>
              </a:rPr>
              <a:t>Мониторинг основного перечня факторов риска - ориентиров для прогноза поведения, выбора направлений и форм воздействия на подростков, склонных к совершению правонарушений .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480" y="0"/>
            <a:ext cx="12161520" cy="6723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Одной из самых актуальных и социально значимых задач, стоящих перед обществом сегодня, является поиск путей снижения роста преступлений среди молодежи и повышение эффективности их профилактики. В связи с этим в новом учебном году необходимо систематизировать работу социально- психолого- педагогического сопровождения несовершеннолетних и их семей. Направленная на: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  <a:tabLst>
                <a:tab pos="266700" algn="l"/>
              </a:tabLst>
            </a:pP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рофилактик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безнадзорности, беспризорности, 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правонарушений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преступлений, алкоголизма,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табакокурения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наркомании и употребления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веществ (ежегодный комплексный план работы, план работы на учебный год)..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  <a:tabLst>
                <a:tab pos="2667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Выявление несовершеннолетних и семей, находящихся в социально- опасном положении.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  <a:tabLst>
                <a:tab pos="2667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Организацию и проведение социально- психологической помощи несовершеннолетним.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  <a:tabLst>
                <a:tab pos="266700" algn="l"/>
              </a:tabLst>
            </a:pP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беспечение психологической безопасности для благополучного и безопасного детства, формирование жизнестойкости несовершеннолетних. Общей причиной подросткового суицида  является социально-психологическая </a:t>
            </a:r>
            <a:r>
              <a:rPr lang="ru-RU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дезадаптация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возникающая под влиянием острых психотравмирующих ситуаций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(ежегодный план работы по профилактике суицидального проявления среди обучающихся школы)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  <a:tabLst>
                <a:tab pos="2667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ормирова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ние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у обучающихся знани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и систем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представлений о правовом и политическом устройстве общества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  <a:tabLst>
                <a:tab pos="266700" algn="l"/>
              </a:tabLst>
            </a:pP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редупреждение возникновения факторов риска проявления жестокого обращения, выявление и коррекция проблем в семейных отношениях на ранней стадии, обеспечение условий для эффективного выполнения функций семьи (репродуктивной, педагогической, функции социализации и т.д.);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  <a:tabLst>
                <a:tab pos="2667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ротиводейств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экстремистским проявлениям в подростковой и детской среде.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7565" y="956385"/>
            <a:ext cx="10855234" cy="5511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  <a:tabLst>
                <a:tab pos="2667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Системное межведомственное взаимодействие с учреждениями и ведомствами согласно ФЗ № 120-99 в соответствии “ Об основах системы профилактики безнадзорности и правонарушений несовершеннолетних” (организация межведомственных рейдов, участие в межведомственных консилиумах, направление информаций, ходатайств, обмен информацией);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  <a:tabLst>
                <a:tab pos="2667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Проведение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ежегодной 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межведомственн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ой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профилактическ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ой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акци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«Подросток», организацию отдыха и занятости в летний период детей и подростков,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находящихся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в социально-опасном положении, состоящих на профилактическом учете в органах внутренних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дел 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и образовательном учреждении;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  <a:tabLst>
                <a:tab pos="266700" algn="l"/>
              </a:tabLst>
            </a:pP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ривлечение школьников к проблеме межэтнических отношений, через организацию классных часов, круглых столов, мастер-классов;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  <a:tabLst>
                <a:tab pos="266700" algn="l"/>
              </a:tabLst>
            </a:pP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ониторинг</a:t>
            </a:r>
            <a:r>
              <a:rPr lang="en-US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ежедневной</a:t>
            </a:r>
            <a:r>
              <a:rPr lang="en-US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занятости</a:t>
            </a:r>
            <a:r>
              <a:rPr lang="en-US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учащихся</a:t>
            </a:r>
            <a:r>
              <a:rPr lang="en-US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  <a:tabLst>
                <a:tab pos="2667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заседани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Совета профилактики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профилактического консилиума;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  <a:tabLst>
                <a:tab pos="2667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Организацию и проведение коллективных и индивидуальных занятий в рамках “Правового всеобуча”, “Правового дня”, “Уроков профилактики”, “Дня профилактики” с участием сотрудников и специалистов учреждений и ведомств согласно ФЗ № 120-99 (ОП, ПДН, КДН И ЗП, КЦСПС и Д, УНК УМВД России по Пензенской области, ОНБ, ОПБ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5131" y="1128074"/>
            <a:ext cx="9640389" cy="4874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  <a:tabLst>
                <a:tab pos="2667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Проведение общешкольных родительских собраний (“Родительский всеобуч” в рамках проекта Родительский университет), инструктажей с выдачей листовок и памяток;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  <a:tabLst>
                <a:tab pos="2667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Организацию и проведение каникулярного отдыха “Безопасные каникулы” (план работы в период каникул);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  <a:tabLst>
                <a:tab pos="2667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Организацию 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спортивно-массовы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мероприяти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акции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направленны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на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здоровый и безопасный образ жизни;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  <a:tabLst>
                <a:tab pos="2667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Организацию и проведение с обучающимися и родителями занятий, консультаций, тренингов, тестирования, анкетирования  педагогом психологом ( план работы психологической службы, план работы социального педагога);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"/>
              <a:tabLst>
                <a:tab pos="2667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Организацию и проведение социально- психологического тестирования (ЕМ СПТ) на ранее выявление немедицинского потребления наркотических средств и психотропных веществ,   медицинского осмотра.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67544" y="375186"/>
            <a:ext cx="7916091" cy="5507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 с родителями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осуществляется в соответствии с «Порядком межведомственного взаимодействия по выявлению в городе Пензе социально неблагополучных семей», с учетом методических рекомендаций  по проведению в образовательных организациях индивидуальной профилактической работы с несовершеннолетними и (или) семьями, находящимися в трудной жизненной ситуации или социально опасном положении, Семейного кодекса РФ, Закона РФ «Об основах системы профилактики безнадзорности и правонарушений среди несовершеннолетних».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	 Привлечение родителей к совместной работе, оказание необходимой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педагогической помощи, формирование правильного отношения к воспитанию и образованию детей является главной задачей  педагогического коллектива школы.   	В течение всего учебного года собирается полная информация об учащихся и их семьях, проводится социально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педагогическое исследование, оформляется соответствующая документация,  делаются запросы в КЦСПС и Д, ПДН с целью выявления семей состоящих на учёте в межведомственном банке ДЕСОП.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961324" y="497542"/>
          <a:ext cx="8196123" cy="25486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79434"/>
                <a:gridCol w="4116689"/>
              </a:tblGrid>
              <a:tr h="8322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50">
                          <a:effectLst/>
                        </a:rPr>
                        <a:t>2023-2024 учебный год</a:t>
                      </a:r>
                      <a:endParaRPr lang="ru-RU" sz="1200" kern="50">
                        <a:effectLst/>
                        <a:latin typeface="Liberation Serif" panose="02020603050405020304"/>
                        <a:ea typeface="Droid Sans Fallback" panose="020B0502000000000001" charset="-122"/>
                        <a:cs typeface="FreeSans" panose="020B0504020202020204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50">
                          <a:effectLst/>
                        </a:rPr>
                        <a:t>Итого </a:t>
                      </a:r>
                      <a:endParaRPr lang="ru-RU" sz="1200" kern="50">
                        <a:effectLst/>
                        <a:latin typeface="Liberation Serif" panose="02020603050405020304"/>
                        <a:ea typeface="Droid Sans Fallback" panose="020B0502000000000001" charset="-122"/>
                        <a:cs typeface="FreeSans" panose="020B0504020202020204"/>
                      </a:endParaRPr>
                    </a:p>
                  </a:txBody>
                  <a:tcPr marL="34925" marR="34925" marT="34925" marB="34925"/>
                </a:tc>
              </a:tr>
              <a:tr h="6301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50">
                          <a:effectLst/>
                        </a:rPr>
                        <a:t>СППС</a:t>
                      </a:r>
                      <a:endParaRPr lang="ru-RU" sz="1200" kern="50">
                        <a:effectLst/>
                        <a:latin typeface="Liberation Serif" panose="02020603050405020304"/>
                        <a:ea typeface="Droid Sans Fallback" panose="020B0502000000000001" charset="-122"/>
                        <a:cs typeface="FreeSans" panose="020B0504020202020204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50">
                          <a:effectLst/>
                        </a:rPr>
                        <a:t>259</a:t>
                      </a:r>
                      <a:endParaRPr lang="ru-RU" sz="1200" kern="50">
                        <a:effectLst/>
                        <a:latin typeface="Liberation Serif" panose="02020603050405020304"/>
                        <a:ea typeface="Droid Sans Fallback" panose="020B0502000000000001" charset="-122"/>
                        <a:cs typeface="FreeSans" panose="020B0504020202020204"/>
                      </a:endParaRPr>
                    </a:p>
                  </a:txBody>
                  <a:tcPr marL="34925" marR="34925" marT="34925" marB="34925"/>
                </a:tc>
              </a:tr>
              <a:tr h="10861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50">
                          <a:effectLst/>
                        </a:rPr>
                        <a:t>Совместные с учреждениями системы профилактики</a:t>
                      </a:r>
                      <a:endParaRPr lang="ru-RU" sz="1200" kern="50">
                        <a:effectLst/>
                        <a:latin typeface="Liberation Serif" panose="02020603050405020304"/>
                        <a:ea typeface="Droid Sans Fallback" panose="020B0502000000000001" charset="-122"/>
                        <a:cs typeface="FreeSans" panose="020B0504020202020204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effectLst/>
                        </a:rPr>
                        <a:t>14</a:t>
                      </a:r>
                      <a:endParaRPr lang="ru-RU" sz="1200" kern="50" dirty="0">
                        <a:effectLst/>
                        <a:latin typeface="Liberation Serif" panose="02020603050405020304"/>
                        <a:ea typeface="Droid Sans Fallback" panose="020B0502000000000001" charset="-122"/>
                        <a:cs typeface="FreeSans" panose="020B0504020202020204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43556" y="3557172"/>
            <a:ext cx="1046788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>
            <a:lvl1pPr indent="449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58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Традиционно основными формами работы с семьёй остаются профилактические рейды  в семью, организация совместных рейдов с учреждениями и ведомствами системы профилактики, индивидуальные разъяснительно - профилактические беседы в школе и дома, консультации, рекомендации. В течение всего учебного года и в период летних каникул сотрудниками школы проведено рейдов.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58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58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течение учебного года проведено 4 общешкольных родительских собраний. В истекшем году сформированы общественные родительские организации: родительский комитет и Совет отцов. В течение учебного года председатель Совета отцов принимал активное участие в мероприятиях общешкольного, городского, областного уровня. Члены родительского комитета не только принимали участие в общешкольных мероприятиях, но и: проводили  сами, посещали городские  родительские форумы, семинары и др. В течение года работал родительский патруль.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1074" y="910763"/>
            <a:ext cx="9653451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течение учебного года школа работала в тесном контакте с организациями, учреждениями и ведомствами, входящими в систему профилактики согласно ФЗ № 120: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принимали участие в заседаниях КДН  и ЗП всех районов города;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принимали участие в судебных заседаниях;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обменивались информацией с  центрами социальной помощи семье и детям, направлялись ходатайства;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-администрацией школы инициировалось привлечение родителей, в должной мере не выполняющих своих обязанностей по воспитанию и обучению несовершеннолетних детей, к административной ответственности;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-направлялась информация, карта- представление в КДН и ЗП о детях, находящихся в социально-опасном положении.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Всего в течение 2023-2024 учебного года направлено – 213 информаций в учреждения и ведомства системы профилактики. </a:t>
            </a:r>
            <a:r>
              <a:rPr lang="ru-RU" spc="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Вопросы профилактической работы  и ее состояние рассматриваются и анализируются на педагогических советах, на совещаниях, МО классных руководителей, Совете профилактики, родительских собраниях.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3509" y="984101"/>
            <a:ext cx="9875520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Профилактика дорожно-транспортного травматизма, охрана труда и жизнедеятельности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ведётся на протяжении всего учебного года. В начале каждого учебного года со всеми учащимися проводятся инструктажи по охране труда (ИОТ-23, ИОТ-24, ИОТ-25, ИОТ-17). Инструктажи проводится перед каждым мероприятием,  фиксируется в соответствующих инструкциях и классных журналах. Ежегодно оформляется паспорт дорожного движения.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В рамках реализации плана   по профилактики детского </a:t>
            </a:r>
            <a:r>
              <a:rPr lang="ru-RU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дорожно</a:t>
            </a:r>
            <a:r>
              <a:rPr lang="ru-RU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транспортного травматизма на 2023-2024 учебный год проводились следующие профилактические мероприятия: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Уроки профилактики в рамках областной акции «Осторожно! Дети на дороге!» , детского травматизма на объектах железной дороги с участием сотрудника ГИБДД УМВД России по Пензенской области, специалиста Пензенской дистанции пути Куйбышевской дирекции  инфраструктуры, инспектора ПДН ОП №4 ;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Урок безопасности «Осторожно! Железная дорога!» с участием сотрудников ОАО «РЖД Пензенская дистанция пути»;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-инструктажи  по правилам дорожного движения и безопасного поведения на автомобильной и железной дороге (ежемесячно);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44137" y="670130"/>
            <a:ext cx="9104811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-«Часы права» с участием инспектора ПДН ОП №4, где рассматриваются вопросы об административных правонарушениях в области дорожного движения;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-классные часы;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-конкурсы рисунков и плакатов  «Безопасное колесо»;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«День профилактики» с участием сотрудника ГИБДД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Сатыренко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О.А..;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родительские собрания по вопросу профилактики ДТТ;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городские и микрорайонные профилактические акции, акции- молнии  с участием волонтерского отряда «Наша безопасность», “Посланники добра”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844800" algn="l"/>
                <a:tab pos="5940425" algn="r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В течение учебного года проводились мероприятия, повышающие экологическую культуру: благоустройство школьной территории, озеленение школы и классов, были организованы смотры – конкурсы «Самый уютный класс».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844800" algn="l"/>
                <a:tab pos="5940425" algn="r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Но, к сожалению 2-е учащихся попали в дорожно- транспортное происшествие: Махмудов С - 18.06.24г (нарушил правила , ехал на велосипеде).;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Наземнова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К. - (на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электросамокате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22514" y="428363"/>
            <a:ext cx="10698480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 воспитания: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еализовывать воспитательные возможности общешкольных ключевых дел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поддерживать традиции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их коллективного планирования, организации, проведения 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и инициативы по созданию новых в рамках уклада школьной жизни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еализовывать потенциал классного руководства в воспитании обучающихся, поддерживать активное участие классных сообществ в жизни школы, укрепление коллективных ценностей школьного сообщества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овлекать обучающихся в объединения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дополнительного образования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работающие по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дополнительным общеобразовательным общеразвивающим 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программа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реализовывать их воспитательные возможности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еализовывать воспитательный потенциал и возможности школьного урока, поддерживать использование интерактивных форм занятий с обучающимися на уроках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нициировать и поддерживать ученическое самоуправление – как на уровне школы, так и на уровне классных сообществ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оддерживать деятельность функционирующих на базе школы детских общественных объединений («Движение первых», «</a:t>
            </a:r>
            <a:r>
              <a:rPr lang="ru-RU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Юнармия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»,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отряд ЮИД в рамках 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патриотическо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объединени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“Росток”, школьный спортивный клуб “Горизонт”)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-Расширить деятельность по организации детских общественных объединений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Организовывать в школе волонтерскую деятельность и привлекать к ней школьников для освоения ими новых видов социально значимой деятельности.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рганизовывать для школьников экскурсии,  походы и реализовывать их воспитательный потенциал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44925" y="3505812"/>
          <a:ext cx="9366067" cy="368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9570"/>
                <a:gridCol w="3213464"/>
                <a:gridCol w="1920240"/>
                <a:gridCol w="27627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класс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предмет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дата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успеваемость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9А,9Б,9В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апрель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35 %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апрель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35 %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апрель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dirty="0" smtClean="0"/>
                        <a:t>9В,9Д, 9Г</a:t>
                      </a:r>
                      <a:endParaRPr lang="ru-RU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dirty="0" smtClean="0"/>
                        <a:t>9В,9Д, 9Г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биология</a:t>
                      </a:r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обществознание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апрель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25 %</a:t>
                      </a:r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36%</a:t>
                      </a: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dirty="0" smtClean="0"/>
                        <a:t>9В,9Д, 9Г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Информатика,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физика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апрель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12 %</a:t>
                      </a: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9А,9Б</a:t>
                      </a:r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9В,9Д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9Г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dirty="0" smtClean="0"/>
                        <a:t>русский язык</a:t>
                      </a:r>
                      <a:endParaRPr lang="ru-RU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dirty="0" smtClean="0"/>
                        <a:t>русский язык</a:t>
                      </a:r>
                      <a:endParaRPr lang="ru-RU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dirty="0" smtClean="0"/>
                        <a:t>Русский язык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апрель</a:t>
                      </a:r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апрель</a:t>
                      </a:r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апрель</a:t>
                      </a:r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57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%</a:t>
                      </a:r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25%</a:t>
                      </a:r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0%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4925" y="0"/>
            <a:ext cx="9406943" cy="3535986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1074" y="696255"/>
            <a:ext cx="10110652" cy="6025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рганизовывать </a:t>
            </a:r>
            <a:r>
              <a:rPr lang="ru-RU" dirty="0" err="1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профориентационную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работу с обучающимися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О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рганизовать работу школьного ме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реализовать его воспитательный потенциал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Воспитывать чувство ответственности за личную безопасность, ценностного отношения к своему здоровью и жизни, формировать здоровый образ жизни.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рганизовывать индивидуальн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о-</a:t>
            </a:r>
            <a:r>
              <a:rPr lang="ru-RU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профилактическую работу  с семьями обучающихся, их родителями или законными представителями, направленную на совместное решение проблем личностного развития обучающихся.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Создать условия для совершенствования существующей системы профилактики безнадзорности и правонарушений несовершеннолетних, организовывать систематическую образовательную деятельность, направленную на воспитание социально ориентированного сознания и поведения учащихся как условия, обеспечивающего закрепление системы социально значимых образов реализации человека в обществе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Планомерная реализация поставленных задач позволяет организовывать в школе интересную и событийно насыщенную жизнь детей и педагогов и это эффективный способ профилактики асоциального поведения школьников, правонарушений и преступлений среди несовершеннолетних обучающихся школы. 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2024-2025 учебном году педагогический коллектив центра образования №1 продолжает работу над внедрением Технологии «Применение объективной оценки личностных результатов обучающихся при планировании воспитательной работы»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07703" y="157962"/>
          <a:ext cx="9097555" cy="339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4201"/>
                <a:gridCol w="2594576"/>
                <a:gridCol w="2274389"/>
                <a:gridCol w="22743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класс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предмет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дата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успеваемость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3529">
                <a:tc rowSpan="3"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 smtClean="0"/>
                        <a:t>11А</a:t>
                      </a:r>
                      <a:endParaRPr lang="ru-RU" dirty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</a:t>
                      </a:r>
                      <a:r>
                        <a:rPr lang="ru-RU" baseline="0" dirty="0" smtClean="0"/>
                        <a:t>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13.12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41,6%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</a:t>
                      </a:r>
                      <a:r>
                        <a:rPr lang="ru-RU" baseline="0" dirty="0" smtClean="0"/>
                        <a:t>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1.04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41,6%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</a:t>
                      </a:r>
                      <a:r>
                        <a:rPr lang="ru-RU" baseline="0" dirty="0" smtClean="0"/>
                        <a:t>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20.05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52,3%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11А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3200" dirty="0" smtClean="0">
                          <a:solidFill>
                            <a:srgbClr val="C00000"/>
                          </a:solidFill>
                        </a:rPr>
                        <a:t>экзамен</a:t>
                      </a:r>
                      <a:endParaRPr lang="ru-RU" sz="3200" dirty="0" smtClean="0">
                        <a:solidFill>
                          <a:srgbClr val="C00000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dirty="0" smtClean="0"/>
                        <a:t>Математика</a:t>
                      </a:r>
                      <a:endParaRPr lang="ru-RU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dirty="0" smtClean="0"/>
                        <a:t>Математика</a:t>
                      </a:r>
                      <a:endParaRPr lang="ru-RU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dirty="0" smtClean="0"/>
                        <a:t>Математика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  <a:p>
                      <a:r>
                        <a:rPr lang="ru-RU" sz="1800" dirty="0" smtClean="0"/>
                        <a:t>14.12</a:t>
                      </a:r>
                      <a:endParaRPr lang="ru-RU" sz="1800" dirty="0" smtClean="0"/>
                    </a:p>
                    <a:p>
                      <a:r>
                        <a:rPr lang="ru-RU" sz="1800" dirty="0" smtClean="0"/>
                        <a:t>17.04</a:t>
                      </a:r>
                      <a:endParaRPr lang="ru-RU" sz="1800" dirty="0" smtClean="0"/>
                    </a:p>
                    <a:p>
                      <a:r>
                        <a:rPr lang="ru-RU" sz="1800" dirty="0" smtClean="0"/>
                        <a:t>8.05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C00000"/>
                          </a:solidFill>
                        </a:rPr>
                        <a:t>85,7%</a:t>
                      </a:r>
                      <a:endParaRPr lang="ru-RU" sz="1800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64,2%</a:t>
                      </a: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58,8%</a:t>
                      </a: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63,3%</a:t>
                      </a: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ЭКЗАМЕН</a:t>
                      </a:r>
                      <a:endParaRPr lang="ru-RU" sz="24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71,5%</a:t>
                      </a:r>
                      <a:endParaRPr lang="ru-RU" sz="24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15736" y="3726299"/>
            <a:ext cx="687106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Средний балл по русскому языку-37,1</a:t>
            </a:r>
            <a:endParaRPr lang="ru-RU" sz="2400" b="1" dirty="0" smtClean="0"/>
          </a:p>
          <a:p>
            <a:r>
              <a:rPr lang="ru-RU" sz="2000" dirty="0" err="1" smtClean="0"/>
              <a:t>Андрян</a:t>
            </a:r>
            <a:r>
              <a:rPr lang="ru-RU" sz="2000" dirty="0" smtClean="0"/>
              <a:t> Станислав-55 баллов</a:t>
            </a:r>
            <a:endParaRPr lang="ru-RU" sz="2000" dirty="0" smtClean="0"/>
          </a:p>
          <a:p>
            <a:r>
              <a:rPr lang="ru-RU" sz="2000" dirty="0" err="1" smtClean="0"/>
              <a:t>Афонина</a:t>
            </a:r>
            <a:r>
              <a:rPr lang="ru-RU" sz="2000" dirty="0" smtClean="0"/>
              <a:t> Виктория-52 балла</a:t>
            </a:r>
            <a:endParaRPr lang="ru-RU" sz="2000" dirty="0" smtClean="0"/>
          </a:p>
          <a:p>
            <a:r>
              <a:rPr lang="ru-RU" sz="2000" dirty="0" smtClean="0"/>
              <a:t>Ибрагимова Полина-51 балл</a:t>
            </a:r>
            <a:endParaRPr lang="ru-RU" sz="2000" dirty="0" smtClean="0"/>
          </a:p>
          <a:p>
            <a:r>
              <a:rPr lang="ru-RU" sz="2400" b="1" dirty="0" smtClean="0"/>
              <a:t>Средний </a:t>
            </a:r>
            <a:r>
              <a:rPr lang="ru-RU" sz="2400" b="1" dirty="0"/>
              <a:t>балл по </a:t>
            </a:r>
            <a:r>
              <a:rPr lang="ru-RU" sz="2400" b="1" dirty="0" smtClean="0"/>
              <a:t>математике(база)-3,0</a:t>
            </a:r>
            <a:endParaRPr lang="ru-RU" sz="2400" b="1" dirty="0" smtClean="0"/>
          </a:p>
          <a:p>
            <a:r>
              <a:rPr lang="ru-RU" sz="2000" dirty="0" err="1" smtClean="0"/>
              <a:t>Андрян</a:t>
            </a:r>
            <a:r>
              <a:rPr lang="ru-RU" sz="2000" dirty="0" smtClean="0"/>
              <a:t> Станислав-4</a:t>
            </a:r>
            <a:endParaRPr lang="ru-RU" sz="2000" dirty="0" smtClean="0"/>
          </a:p>
          <a:p>
            <a:r>
              <a:rPr lang="ru-RU" sz="2000" dirty="0" err="1" smtClean="0"/>
              <a:t>Афонина</a:t>
            </a:r>
            <a:r>
              <a:rPr lang="ru-RU" sz="2000" dirty="0" smtClean="0"/>
              <a:t> Виктория-4</a:t>
            </a:r>
            <a:endParaRPr lang="ru-RU" sz="2000" dirty="0" smtClean="0"/>
          </a:p>
          <a:p>
            <a:r>
              <a:rPr lang="ru-RU" sz="2000" dirty="0" err="1" smtClean="0"/>
              <a:t>Костяева</a:t>
            </a:r>
            <a:r>
              <a:rPr lang="ru-RU" sz="2000" dirty="0" smtClean="0"/>
              <a:t> Ангелина-4</a:t>
            </a:r>
            <a:endParaRPr lang="ru-RU" sz="2000" dirty="0" smtClean="0"/>
          </a:p>
          <a:p>
            <a:endParaRPr lang="ru-RU" sz="2400" b="1" dirty="0" smtClean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6572" y="222068"/>
            <a:ext cx="9797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ОГЭ по предметам МБОУ центр образования №1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2023-2024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1886" y="1157300"/>
          <a:ext cx="1042416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7543"/>
                <a:gridCol w="2286000"/>
                <a:gridCol w="2403188"/>
                <a:gridCol w="2085577"/>
                <a:gridCol w="2081852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сдававших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двоек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 учителя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9в,9г,9д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Кочеткова В.Ф.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6572" y="2449362"/>
            <a:ext cx="2599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1886" y="2873276"/>
          <a:ext cx="1042416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7543"/>
                <a:gridCol w="2286000"/>
                <a:gridCol w="2403188"/>
                <a:gridCol w="2085577"/>
                <a:gridCol w="2081852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сдававших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двоек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 учителя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9в,9г,9д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Старцев Н.Ю.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91886" y="4589252"/>
          <a:ext cx="1042416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4832"/>
                <a:gridCol w="2084832"/>
                <a:gridCol w="2084832"/>
                <a:gridCol w="2084832"/>
                <a:gridCol w="2084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сдававших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двоек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 учителя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9Д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Горбунова Л.Г.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1886" y="4219920"/>
            <a:ext cx="1332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Химия 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0446" y="5328184"/>
            <a:ext cx="297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91886" y="5801117"/>
          <a:ext cx="10672355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4471"/>
                <a:gridCol w="2134471"/>
                <a:gridCol w="2134471"/>
                <a:gridCol w="2134471"/>
                <a:gridCol w="21344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сдававших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двоек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 учителя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9д,9в,9г</a:t>
                      </a:r>
                      <a:endParaRPr lang="ru-RU" sz="18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Дубинина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О.Н.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0080" y="287383"/>
            <a:ext cx="987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ОГЭ по предметам МБОУ центр образования №1 в 2023-2024 учебном году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972" y="773875"/>
            <a:ext cx="2964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 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29326" y="1177514"/>
          <a:ext cx="10487905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581"/>
                <a:gridCol w="2097581"/>
                <a:gridCol w="2097581"/>
                <a:gridCol w="2097581"/>
                <a:gridCol w="20975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сдававших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двоек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 учителя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9В,9Г,9Д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Клеймёнова</a:t>
                      </a:r>
                      <a:r>
                        <a:rPr lang="ru-RU" sz="20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В.О.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12972" y="2192831"/>
            <a:ext cx="1626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45490" y="2524746"/>
          <a:ext cx="10664700" cy="193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2940"/>
                <a:gridCol w="2132940"/>
                <a:gridCol w="2132940"/>
                <a:gridCol w="2132940"/>
                <a:gridCol w="21329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сдававших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двоек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 учителя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9А,9Б</a:t>
                      </a:r>
                      <a:endParaRPr lang="ru-RU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Бодрова М.Н.</a:t>
                      </a:r>
                      <a:endParaRPr lang="ru-RU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9В</a:t>
                      </a:r>
                      <a:endParaRPr lang="ru-RU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9Г</a:t>
                      </a:r>
                      <a:endParaRPr lang="ru-RU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9Д</a:t>
                      </a:r>
                      <a:endParaRPr lang="ru-RU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Белугина</a:t>
                      </a:r>
                      <a:r>
                        <a:rPr lang="ru-RU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Е.В.</a:t>
                      </a:r>
                      <a:endParaRPr lang="ru-RU" b="0" baseline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Белугина Е.В.</a:t>
                      </a:r>
                      <a:endParaRPr lang="ru-RU" b="0" baseline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Белугина Е.В.</a:t>
                      </a:r>
                      <a:endParaRPr lang="ru-RU" b="0" baseline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12972" y="4653615"/>
            <a:ext cx="2757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12972" y="5035298"/>
          <a:ext cx="10860445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2089"/>
                <a:gridCol w="2172089"/>
                <a:gridCol w="2172089"/>
                <a:gridCol w="2172089"/>
                <a:gridCol w="21720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сдававших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двоек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 учителя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9А,9Б</a:t>
                      </a:r>
                      <a:endParaRPr lang="ru-RU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Калинина И.В.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9В</a:t>
                      </a:r>
                      <a:endParaRPr lang="ru-RU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9Г</a:t>
                      </a:r>
                      <a:endParaRPr lang="ru-RU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9Д</a:t>
                      </a:r>
                      <a:endParaRPr lang="ru-RU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Калинина И.В. Бирюзова О.В.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Калинина И.В.</a:t>
                      </a:r>
                      <a:endParaRPr lang="ru-RU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817" y="261258"/>
            <a:ext cx="967957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промежуточной аттестации для условно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переведенных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следующий класс (август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26771" y="1358538"/>
            <a:ext cx="332449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Поляруш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Д.-6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Пинчук А.-6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Туманов С.-6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Кротов Д-6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Тихомирова А.-6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Тюрин А.-6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Дятлов Д.-6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Климов Е.-8А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Прыгунов В.-8А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Курганов И.-8Б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Туманов Б.-8Б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Нагорнов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М.-8Б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Майоров Р.-10Б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Прибывшие:</a:t>
            </a:r>
            <a:endParaRPr lang="ru-RU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Нгуен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Богдан-8б 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Витковский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Е. -8б</a:t>
            </a:r>
            <a:endParaRPr lang="ru-RU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Елисеев Данила-9б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573" y="204651"/>
            <a:ext cx="10426095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Анализ воспитательной работы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 2023-2024 учебный год</a:t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1573" y="1525451"/>
            <a:ext cx="10920548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Подводя итоги воспитательной работы за 2023-2024 учебный год, следует отметить, что педагогический коллектив  школы стремился реализовывать намеченные планы, решать поставленные перед ними задачи. </a:t>
            </a:r>
            <a:endParaRPr lang="ru-RU" sz="1600" dirty="0"/>
          </a:p>
          <a:p>
            <a:r>
              <a:rPr lang="ru-RU" sz="1600" dirty="0"/>
              <a:t>В 2023-2024 учебном году в МБОУ центр образования №1воспитательная работа строилась на основе рабочей программы воспитания и календарного тематического плана по воспитательной работе по следующим направлениям: духовно- нравственное, патриотическое, трудовое (</a:t>
            </a:r>
            <a:r>
              <a:rPr lang="ru-RU" sz="1600" dirty="0" err="1"/>
              <a:t>профориентационное</a:t>
            </a:r>
            <a:r>
              <a:rPr lang="ru-RU" sz="1600" dirty="0"/>
              <a:t>).</a:t>
            </a:r>
            <a:endParaRPr lang="ru-RU" sz="1600" dirty="0"/>
          </a:p>
          <a:p>
            <a:r>
              <a:rPr lang="ru-RU" sz="1600" dirty="0"/>
              <a:t>Рабочая программа воспитания  направлена на личностное развитие обучающихся, формирование у них системных знаний о различных аспектах развития России и мира. Одним из результатов реализации программы воспитания, на двух уровнях образования (ОО, СО- с 5-11 классы) является приобщение обучающихся к российским традиционным духовным ценностям, правилам и нормам поведения в российском обществе.</a:t>
            </a:r>
            <a:endParaRPr lang="ru-RU" sz="1600" dirty="0"/>
          </a:p>
          <a:p>
            <a:r>
              <a:rPr lang="ru-RU" sz="1600" dirty="0"/>
              <a:t>Программа призвана обеспечить достижение учащимися личностных результатов, указанных во ФГОС: формирование у обучающихся основ российской идентичности; готовность обучающихся к саморазвитию; мотивацию к познанию и обучению; ценностные установки и социально- значимые качества личности; активное участие в социально-значимой деятельности.</a:t>
            </a:r>
            <a:endParaRPr lang="ru-RU" sz="1600" dirty="0"/>
          </a:p>
          <a:p>
            <a:r>
              <a:rPr lang="ru-RU" sz="1600" dirty="0"/>
              <a:t>Данная программа воспитания направлена на решение проблем гармоничного вхождения школьников в социальный мир и налаживания ответственных взаимоотношений с окружающими их людьми. Воспитательная программа показывает каким образом педагогические работники (учитель, классный руководитель, заместитель директора по воспитательной работе, советник директора по воспитанию, педагоги- психологи, социальный педагог, логопед .) могут реализовать воспитательный потенциал их совместной с обучающимися деятельности и тем самым сделать свою школу воспитывающей организацией.</a:t>
            </a:r>
            <a:endParaRPr lang="ru-RU" sz="16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0629" y="104503"/>
            <a:ext cx="1187413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Рабочая программа воспитания описывает систему форм и способов работы с детьми и включает в себя три основных раздела.</a:t>
            </a:r>
            <a:endParaRPr lang="ru-RU" sz="1600" dirty="0"/>
          </a:p>
          <a:p>
            <a:r>
              <a:rPr lang="ru-RU" sz="1600" dirty="0"/>
              <a:t>1. Раздел</a:t>
            </a:r>
            <a:r>
              <a:rPr lang="en-US" sz="1600" dirty="0"/>
              <a:t>1 «</a:t>
            </a:r>
            <a:r>
              <a:rPr lang="en-US" sz="1600" dirty="0" err="1"/>
              <a:t>Целевой</a:t>
            </a:r>
            <a:r>
              <a:rPr lang="en-US" sz="1600" dirty="0"/>
              <a:t>»</a:t>
            </a:r>
            <a:endParaRPr lang="ru-RU" sz="1600" dirty="0"/>
          </a:p>
          <a:p>
            <a:r>
              <a:rPr lang="ru-RU" sz="1600" dirty="0"/>
              <a:t>2. Раздел 2 «Содержательный».</a:t>
            </a:r>
            <a:endParaRPr lang="ru-RU" sz="1600" dirty="0"/>
          </a:p>
          <a:p>
            <a:r>
              <a:rPr lang="ru-RU" sz="1600" dirty="0"/>
              <a:t>3. Раздел 3 «Организационный ».</a:t>
            </a:r>
            <a:endParaRPr lang="ru-RU" sz="1600" dirty="0"/>
          </a:p>
          <a:p>
            <a:r>
              <a:rPr lang="ru-RU" sz="1600" dirty="0">
                <a:solidFill>
                  <a:schemeClr val="accent2"/>
                </a:solidFill>
              </a:rPr>
              <a:t>Цель воспитания- </a:t>
            </a:r>
            <a:r>
              <a:rPr lang="ru-RU" sz="1600" dirty="0"/>
              <a:t>личностное развитие школьников, проявляющееся:</a:t>
            </a:r>
            <a:endParaRPr lang="ru-RU" sz="1600" dirty="0"/>
          </a:p>
          <a:p>
            <a:r>
              <a:rPr lang="ru-RU" sz="1600" dirty="0"/>
              <a:t>- в развитии их социально значимых отношений (для основной школы)</a:t>
            </a:r>
            <a:endParaRPr lang="ru-RU" sz="1600" dirty="0"/>
          </a:p>
          <a:p>
            <a:r>
              <a:rPr lang="ru-RU" sz="1600" dirty="0"/>
              <a:t>-в приобретении ими опыта осуществления социально значимых дел (для средней школы).</a:t>
            </a:r>
            <a:endParaRPr lang="ru-RU" sz="1600" dirty="0"/>
          </a:p>
          <a:p>
            <a:r>
              <a:rPr lang="ru-RU" sz="1600" dirty="0"/>
              <a:t> Воспитательная работа за 2023-2024 учебный год имеет модульную структуру. Каждый модуль ориентирован на достижение конкретных воспитательных задач. В центре такого модуля собраны воспитательные события, позволяющие планомерно, переходя от одного к другому, задать четкий ритм жизни коллектива класса, избежать стихийности, оказывать действенную помощь каждому учащемуся и их родителям.</a:t>
            </a:r>
            <a:endParaRPr lang="ru-RU" sz="1600" dirty="0"/>
          </a:p>
          <a:p>
            <a:r>
              <a:rPr lang="ru-RU" sz="1600" dirty="0"/>
              <a:t>Воспитательная деятельность классного руководителя и его класса проводилась согласно инвариантным (обязательным) и вариативным модулям:</a:t>
            </a:r>
            <a:br>
              <a:rPr lang="ru-RU" sz="1600" dirty="0"/>
            </a:br>
            <a:r>
              <a:rPr lang="ru-RU" sz="1600" u="sng" dirty="0">
                <a:solidFill>
                  <a:schemeClr val="accent2"/>
                </a:solidFill>
              </a:rPr>
              <a:t>Инвариантные:</a:t>
            </a:r>
            <a:br>
              <a:rPr lang="ru-RU" sz="1600" u="sng" dirty="0"/>
            </a:br>
            <a:r>
              <a:rPr lang="ru-RU" sz="1600" dirty="0"/>
              <a:t>– «Урочная деятельность»;</a:t>
            </a:r>
            <a:br>
              <a:rPr lang="ru-RU" sz="1600" dirty="0"/>
            </a:br>
            <a:r>
              <a:rPr lang="ru-RU" sz="1600" dirty="0"/>
              <a:t>– «Внеурочная деятельность»;</a:t>
            </a:r>
            <a:br>
              <a:rPr lang="ru-RU" sz="1600" dirty="0"/>
            </a:br>
            <a:r>
              <a:rPr lang="ru-RU" sz="1600" dirty="0"/>
              <a:t>– «Классное руководство»;</a:t>
            </a:r>
            <a:endParaRPr lang="ru-RU" sz="1600" dirty="0"/>
          </a:p>
          <a:p>
            <a:r>
              <a:rPr lang="ru-RU" sz="1600" dirty="0"/>
              <a:t>-«Основные школьные дела»;</a:t>
            </a:r>
            <a:endParaRPr lang="ru-RU" sz="1600" dirty="0"/>
          </a:p>
          <a:p>
            <a:r>
              <a:rPr lang="ru-RU" sz="1600" dirty="0"/>
              <a:t>– «Внешкольные мероприятия»;</a:t>
            </a:r>
            <a:endParaRPr lang="ru-RU" sz="1600" dirty="0"/>
          </a:p>
          <a:p>
            <a:r>
              <a:rPr lang="ru-RU" sz="1600" dirty="0"/>
              <a:t>-«Организация предметно- эстетической среды»,</a:t>
            </a:r>
            <a:endParaRPr lang="ru-RU" sz="1600" dirty="0"/>
          </a:p>
          <a:p>
            <a:r>
              <a:rPr lang="ru-RU" sz="1600" dirty="0"/>
              <a:t>– «Работа  с родителями»;</a:t>
            </a:r>
            <a:br>
              <a:rPr lang="ru-RU" sz="1600" dirty="0"/>
            </a:br>
            <a:r>
              <a:rPr lang="ru-RU" sz="1600" dirty="0"/>
              <a:t>– «Самоуправление»;</a:t>
            </a:r>
            <a:endParaRPr lang="ru-RU" sz="1600" dirty="0"/>
          </a:p>
          <a:p>
            <a:r>
              <a:rPr lang="ru-RU" sz="1600" dirty="0"/>
              <a:t>– «Профилактика и безопасность»,</a:t>
            </a:r>
            <a:endParaRPr lang="ru-RU" sz="1600" dirty="0"/>
          </a:p>
          <a:p>
            <a:r>
              <a:rPr lang="ru-RU" sz="1600" dirty="0"/>
              <a:t>– «Социальное партнерство»;</a:t>
            </a:r>
            <a:br>
              <a:rPr lang="ru-RU" sz="1600" dirty="0"/>
            </a:br>
            <a:r>
              <a:rPr lang="ru-RU" sz="1600" dirty="0"/>
              <a:t>– «Профориентация».</a:t>
            </a:r>
            <a:br>
              <a:rPr lang="ru-RU" sz="1600" dirty="0"/>
            </a:br>
            <a:endParaRPr 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29272</Words>
  <Application>WPS Presentation</Application>
  <PresentationFormat>Широкоэкранный</PresentationFormat>
  <Paragraphs>530</Paragraphs>
  <Slides>30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44" baseType="lpstr">
      <vt:lpstr>Arial</vt:lpstr>
      <vt:lpstr>SimSun</vt:lpstr>
      <vt:lpstr>Wingdings</vt:lpstr>
      <vt:lpstr>Wingdings 3</vt:lpstr>
      <vt:lpstr>Arial</vt:lpstr>
      <vt:lpstr>Times New Roman</vt:lpstr>
      <vt:lpstr>Droid Sans Fallback</vt:lpstr>
      <vt:lpstr>Calibri</vt:lpstr>
      <vt:lpstr>Trebuchet MS</vt:lpstr>
      <vt:lpstr>Liberation Serif</vt:lpstr>
      <vt:lpstr>FreeSans</vt:lpstr>
      <vt:lpstr>Microsoft YaHei</vt:lpstr>
      <vt:lpstr>Arial Unicode MS</vt:lpstr>
      <vt:lpstr>Аспект</vt:lpstr>
      <vt:lpstr>Педагогический  совет  АНАЛИЗ РАБОТЫ ШКОЛЫ за 2023-2024 УЧ. ГОД.   ВВЕДЕНИЕФЕДЕРАЛЬНЫХ ОСНОВНЫХ  ОБЩЕОБРАЗОВАТЕЛЬНЫХ  ПРОГРАММ.  ИЗМЕНЕНИЯ ДЕЙСТВУЮЩЕГО ЗАКОНОДАТЕЛЬСТВА  В СФЕРЕ  ОБРАЗОВАНИЯ.    29 августа 2024 года </vt:lpstr>
      <vt:lpstr>Учебной частью в соответствии с системой внутришкольного контроля отслеживались и контролировались вопросы: - успеваемости и качество знаний учащихся через проведение контрольных работ различной направленности (промежуточные, директорские, диагностические, по итогам четверти, первого полугодия) и посещение уроков.   В первом полугодии и третьей четверти 2023-2024 уч.года была усилена работа по подготовке учащихся к ГИА, в связи с этим неоднократно проводились диагностические контрольные работы в выпускных классах, в форме репетиций к ЕГЭ, ГВЭ, ОГЭ. Был составлен график дополнительных занятий (по всем предметам) по подготовке обучающих к ГИА. В ноябре 2023 года проводилась репетиция итогового сочинения в 11 классах для успешной подготовки выпускников к получению допуска к ГИА, проводились диагностические контрольные работы в 9, 11 классах в форме репетиции к ГИА.             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Анализ воспитательной работы за 2023-2024 учебный год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 совет  АНАЛИЗ РАБОТЫ ШКОЛЫ за 2023-2024 УЧ. ГОД.   ВВЕДЕНИЕФЕДЕРАЛЬНЫХ ОСНОВНЫХ  ОБЩЕОБРАЗОВАТЕЛЬНЫХ  ПРОГРАММ.  ИЗМЕНЕНИЯ ДЕЙСТВУЮЩЕГО ЗАКОНОДАТЕЛЬСТВА  В СФЕРЕ  ОБРАЗОВАНИЯ.    29 августа 2024 года</dc:title>
  <dc:creator>User</dc:creator>
  <cp:lastModifiedBy>user</cp:lastModifiedBy>
  <cp:revision>20</cp:revision>
  <dcterms:created xsi:type="dcterms:W3CDTF">2024-09-19T11:51:18Z</dcterms:created>
  <dcterms:modified xsi:type="dcterms:W3CDTF">2024-09-19T11:51:18Z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1033-11.1.0.10920</vt:lpwstr>
  </property>
</Properties>
</file>